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8"/>
  </p:notesMasterIdLst>
  <p:sldIdLst>
    <p:sldId id="256" r:id="rId2"/>
    <p:sldId id="266" r:id="rId3"/>
    <p:sldId id="267" r:id="rId4"/>
    <p:sldId id="259" r:id="rId5"/>
    <p:sldId id="260" r:id="rId6"/>
    <p:sldId id="273" r:id="rId7"/>
    <p:sldId id="261" r:id="rId8"/>
    <p:sldId id="262" r:id="rId9"/>
    <p:sldId id="264" r:id="rId10"/>
    <p:sldId id="263" r:id="rId11"/>
    <p:sldId id="271" r:id="rId12"/>
    <p:sldId id="265" r:id="rId13"/>
    <p:sldId id="268" r:id="rId14"/>
    <p:sldId id="269" r:id="rId15"/>
    <p:sldId id="270" r:id="rId16"/>
    <p:sldId id="282" r:id="rId17"/>
    <p:sldId id="274" r:id="rId18"/>
    <p:sldId id="275" r:id="rId19"/>
    <p:sldId id="276" r:id="rId20"/>
    <p:sldId id="277" r:id="rId21"/>
    <p:sldId id="283" r:id="rId22"/>
    <p:sldId id="284" r:id="rId23"/>
    <p:sldId id="278" r:id="rId24"/>
    <p:sldId id="279" r:id="rId25"/>
    <p:sldId id="280" r:id="rId26"/>
    <p:sldId id="281" r:id="rId2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21"/>
    <a:srgbClr val="D67F58"/>
    <a:srgbClr val="E04E63"/>
    <a:srgbClr val="C2313E"/>
    <a:srgbClr val="B76537"/>
    <a:srgbClr val="BB7733"/>
    <a:srgbClr val="E0664E"/>
    <a:srgbClr val="680E17"/>
    <a:srgbClr val="37287B"/>
    <a:srgbClr val="5146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5" d="100"/>
          <a:sy n="115" d="100"/>
        </p:scale>
        <p:origin x="514" y="67"/>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1/24/2022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212490" y="1502815"/>
            <a:ext cx="6113537" cy="1527050"/>
          </a:xfrm>
          <a:noFill/>
          <a:effectLst>
            <a:outerShdw blurRad="50800" dist="38100" dir="2700000" algn="tl" rotWithShape="0">
              <a:prstClr val="black">
                <a:alpha val="40000"/>
              </a:prstClr>
            </a:outerShdw>
          </a:effectLst>
        </p:spPr>
        <p:txBody>
          <a:bodyPr>
            <a:normAutofit/>
          </a:bodyPr>
          <a:lstStyle>
            <a:lvl1pPr algn="l">
              <a:defRPr sz="3600">
                <a:solidFill>
                  <a:schemeClr val="bg1"/>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1212490" y="3057918"/>
            <a:ext cx="6113537" cy="610821"/>
          </a:xfrm>
        </p:spPr>
        <p:txBody>
          <a:bodyPr>
            <a:normAutofit/>
          </a:bodyPr>
          <a:lstStyle>
            <a:lvl1pPr marL="0" indent="0" algn="l">
              <a:buNone/>
              <a:defRPr sz="2800" b="0" i="0">
                <a:solidFill>
                  <a:srgbClr val="FF662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1/24/2022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0730" y="281175"/>
            <a:ext cx="8246070" cy="899840"/>
          </a:xfrm>
        </p:spPr>
        <p:txBody>
          <a:bodyPr>
            <a:normAutofit/>
          </a:bodyPr>
          <a:lstStyle>
            <a:lvl1pPr algn="l">
              <a:defRPr sz="36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40730" y="1502815"/>
            <a:ext cx="8246070" cy="3243873"/>
          </a:xfrm>
        </p:spPr>
        <p:txBody>
          <a:bodyPr/>
          <a:lstStyle>
            <a:lvl1pPr algn="l">
              <a:defRPr sz="280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2536" y="460824"/>
            <a:ext cx="6421041" cy="763525"/>
          </a:xfrm>
        </p:spPr>
        <p:txBody>
          <a:bodyPr>
            <a:normAutofit/>
          </a:bodyPr>
          <a:lstStyle>
            <a:lvl1pPr algn="l">
              <a:defRPr sz="3600">
                <a:solidFill>
                  <a:srgbClr val="FF662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82535" y="1323749"/>
            <a:ext cx="6421041" cy="3344113"/>
          </a:xfrm>
        </p:spPr>
        <p:txBody>
          <a:bodyPr/>
          <a:lstStyle>
            <a:lvl1pPr>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1/24/2022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1/24/2022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1/24/2022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6879" y="343447"/>
            <a:ext cx="8076896" cy="902860"/>
          </a:xfrm>
        </p:spPr>
        <p:txBody>
          <a:bodyPr>
            <a:normAutofit/>
          </a:bodyPr>
          <a:lstStyle>
            <a:lvl1pPr algn="l">
              <a:defRPr sz="36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36879" y="1655520"/>
            <a:ext cx="4040188" cy="479822"/>
          </a:xfrm>
        </p:spPr>
        <p:txBody>
          <a:bodyPr anchor="b"/>
          <a:lstStyle>
            <a:lvl1pPr marL="0" indent="0" algn="ctr">
              <a:buNone/>
              <a:defRPr sz="2400" b="1">
                <a:solidFill>
                  <a:srgbClr val="FF662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36879" y="2127917"/>
            <a:ext cx="4040188" cy="2276294"/>
          </a:xfrm>
        </p:spPr>
        <p:txBody>
          <a:bodyPr/>
          <a:lstStyle>
            <a:lvl1pPr algn="ctr">
              <a:defRPr sz="2400">
                <a:solidFill>
                  <a:schemeClr val="bg1"/>
                </a:solidFill>
              </a:defRPr>
            </a:lvl1pPr>
            <a:lvl2pPr algn="ctr">
              <a:defRPr sz="2000">
                <a:solidFill>
                  <a:schemeClr val="bg1"/>
                </a:solidFill>
              </a:defRPr>
            </a:lvl2pPr>
            <a:lvl3pPr algn="ctr">
              <a:defRPr sz="1800">
                <a:solidFill>
                  <a:schemeClr val="bg1"/>
                </a:solidFill>
              </a:defRPr>
            </a:lvl3pPr>
            <a:lvl4pPr algn="ctr">
              <a:defRPr sz="1600">
                <a:solidFill>
                  <a:schemeClr val="bg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72000" y="1655520"/>
            <a:ext cx="4041775" cy="479822"/>
          </a:xfrm>
        </p:spPr>
        <p:txBody>
          <a:bodyPr anchor="b"/>
          <a:lstStyle>
            <a:lvl1pPr marL="0" indent="0" algn="ctr">
              <a:buNone/>
              <a:defRPr sz="2400" b="1">
                <a:solidFill>
                  <a:srgbClr val="FF662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72000" y="2127917"/>
            <a:ext cx="4041775" cy="2276294"/>
          </a:xfrm>
        </p:spPr>
        <p:txBody>
          <a:bodyPr/>
          <a:lstStyle>
            <a:lvl1pPr algn="ctr">
              <a:defRPr sz="2400">
                <a:solidFill>
                  <a:schemeClr val="bg1"/>
                </a:solidFill>
              </a:defRPr>
            </a:lvl1pPr>
            <a:lvl2pPr algn="ctr">
              <a:defRPr sz="2000">
                <a:solidFill>
                  <a:schemeClr val="bg1"/>
                </a:solidFill>
              </a:defRPr>
            </a:lvl2pPr>
            <a:lvl3pPr algn="ctr">
              <a:defRPr sz="1800">
                <a:solidFill>
                  <a:schemeClr val="bg1"/>
                </a:solidFill>
              </a:defRPr>
            </a:lvl3pPr>
            <a:lvl4pPr algn="ctr">
              <a:defRPr sz="1600">
                <a:solidFill>
                  <a:schemeClr val="bg1"/>
                </a:solidFill>
              </a:defRPr>
            </a:lvl4pPr>
            <a:lvl5pPr algn="ctr">
              <a:defRPr sz="1600">
                <a:solidFill>
                  <a:schemeClr val="bg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1/24/2022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1/24/2022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1/24/2022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a16="http://schemas.microsoft.com/office/drawing/2014/main"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1/24/2022</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a16="http://schemas.microsoft.com/office/drawing/2014/main"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facebook.com/BLAZE-Cares-102493225491907/" TargetMode="Externa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3.xml"/><Relationship Id="rId5" Type="http://schemas.openxmlformats.org/officeDocument/2006/relationships/image" Target="../media/image19.jpeg"/><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7080" y="1502815"/>
            <a:ext cx="6113537" cy="1527050"/>
          </a:xfrm>
        </p:spPr>
        <p:txBody>
          <a:bodyPr>
            <a:normAutofit/>
          </a:bodyPr>
          <a:lstStyle/>
          <a:p>
            <a:r>
              <a:rPr lang="en-US" sz="6000" dirty="0">
                <a:latin typeface="Bahnschrift Condensed" panose="020B0502040204020203" pitchFamily="34" charset="0"/>
              </a:rPr>
              <a:t>BLAZE ACADEME</a:t>
            </a:r>
          </a:p>
        </p:txBody>
      </p:sp>
      <p:sp>
        <p:nvSpPr>
          <p:cNvPr id="3" name="Subtitle 2"/>
          <p:cNvSpPr>
            <a:spLocks noGrp="1"/>
          </p:cNvSpPr>
          <p:nvPr>
            <p:ph type="subTitle" idx="1"/>
          </p:nvPr>
        </p:nvSpPr>
        <p:spPr>
          <a:xfrm>
            <a:off x="3044950" y="2571750"/>
            <a:ext cx="3512215" cy="735472"/>
          </a:xfrm>
        </p:spPr>
        <p:txBody>
          <a:bodyPr>
            <a:normAutofit/>
          </a:bodyPr>
          <a:lstStyle/>
          <a:p>
            <a:r>
              <a:rPr lang="en-US" dirty="0"/>
              <a:t>DIGITAL STUDIO</a:t>
            </a:r>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5D833-A4C0-4A46-98AC-80EFE381195F}"/>
              </a:ext>
            </a:extLst>
          </p:cNvPr>
          <p:cNvSpPr>
            <a:spLocks noGrp="1"/>
          </p:cNvSpPr>
          <p:nvPr>
            <p:ph type="title"/>
          </p:nvPr>
        </p:nvSpPr>
        <p:spPr/>
        <p:txBody>
          <a:bodyPr/>
          <a:lstStyle/>
          <a:p>
            <a:r>
              <a:rPr lang="en-PH" dirty="0"/>
              <a:t>Problem</a:t>
            </a:r>
          </a:p>
        </p:txBody>
      </p:sp>
      <p:pic>
        <p:nvPicPr>
          <p:cNvPr id="7" name="Picture 6">
            <a:extLst>
              <a:ext uri="{FF2B5EF4-FFF2-40B4-BE49-F238E27FC236}">
                <a16:creationId xmlns:a16="http://schemas.microsoft.com/office/drawing/2014/main" id="{4221B337-8F7A-4B4A-AB59-EDFF776FF41B}"/>
              </a:ext>
            </a:extLst>
          </p:cNvPr>
          <p:cNvPicPr>
            <a:picLocks noChangeAspect="1"/>
          </p:cNvPicPr>
          <p:nvPr/>
        </p:nvPicPr>
        <p:blipFill>
          <a:blip r:embed="rId2"/>
          <a:stretch>
            <a:fillRect/>
          </a:stretch>
        </p:blipFill>
        <p:spPr>
          <a:xfrm>
            <a:off x="1820941" y="1960930"/>
            <a:ext cx="5502117" cy="2370025"/>
          </a:xfrm>
          <a:prstGeom prst="rect">
            <a:avLst/>
          </a:prstGeom>
        </p:spPr>
      </p:pic>
      <p:sp>
        <p:nvSpPr>
          <p:cNvPr id="8" name="TextBox 7">
            <a:extLst>
              <a:ext uri="{FF2B5EF4-FFF2-40B4-BE49-F238E27FC236}">
                <a16:creationId xmlns:a16="http://schemas.microsoft.com/office/drawing/2014/main" id="{AD4657DF-03A4-4E80-B6AD-42C161728AAB}"/>
              </a:ext>
            </a:extLst>
          </p:cNvPr>
          <p:cNvSpPr txBox="1"/>
          <p:nvPr/>
        </p:nvSpPr>
        <p:spPr>
          <a:xfrm>
            <a:off x="3044950" y="945267"/>
            <a:ext cx="3970330" cy="1015663"/>
          </a:xfrm>
          <a:prstGeom prst="rect">
            <a:avLst/>
          </a:prstGeom>
          <a:noFill/>
        </p:spPr>
        <p:txBody>
          <a:bodyPr wrap="square" rtlCol="0">
            <a:spAutoFit/>
          </a:bodyPr>
          <a:lstStyle/>
          <a:p>
            <a:r>
              <a:rPr lang="en-PH" sz="6000" b="1" dirty="0">
                <a:solidFill>
                  <a:schemeClr val="bg1"/>
                </a:solidFill>
              </a:rPr>
              <a:t>LACK OF</a:t>
            </a:r>
          </a:p>
        </p:txBody>
      </p:sp>
    </p:spTree>
    <p:extLst>
      <p:ext uri="{BB962C8B-B14F-4D97-AF65-F5344CB8AC3E}">
        <p14:creationId xmlns:p14="http://schemas.microsoft.com/office/powerpoint/2010/main" val="3984174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D9AE9-84E5-4939-AC10-211D970E8E19}"/>
              </a:ext>
            </a:extLst>
          </p:cNvPr>
          <p:cNvSpPr>
            <a:spLocks noGrp="1"/>
          </p:cNvSpPr>
          <p:nvPr>
            <p:ph type="title"/>
          </p:nvPr>
        </p:nvSpPr>
        <p:spPr/>
        <p:txBody>
          <a:bodyPr/>
          <a:lstStyle/>
          <a:p>
            <a:r>
              <a:rPr lang="en-PH" dirty="0"/>
              <a:t>Solution</a:t>
            </a:r>
          </a:p>
        </p:txBody>
      </p:sp>
      <p:pic>
        <p:nvPicPr>
          <p:cNvPr id="1026" name="Picture 2" descr="May be an image of fire and text">
            <a:extLst>
              <a:ext uri="{FF2B5EF4-FFF2-40B4-BE49-F238E27FC236}">
                <a16:creationId xmlns:a16="http://schemas.microsoft.com/office/drawing/2014/main" id="{2F035774-8942-4822-907D-E585D811EC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670" y="1655520"/>
            <a:ext cx="2510447" cy="251044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C333178-9191-4DE0-BC48-A411F403A258}"/>
              </a:ext>
            </a:extLst>
          </p:cNvPr>
          <p:cNvSpPr txBox="1"/>
          <p:nvPr/>
        </p:nvSpPr>
        <p:spPr>
          <a:xfrm>
            <a:off x="3961180" y="1857940"/>
            <a:ext cx="2748690" cy="1015663"/>
          </a:xfrm>
          <a:prstGeom prst="rect">
            <a:avLst/>
          </a:prstGeom>
          <a:noFill/>
        </p:spPr>
        <p:txBody>
          <a:bodyPr wrap="square" rtlCol="0">
            <a:spAutoFit/>
          </a:bodyPr>
          <a:lstStyle/>
          <a:p>
            <a:r>
              <a:rPr lang="en-PH" sz="6000" b="1" dirty="0">
                <a:solidFill>
                  <a:schemeClr val="bg1"/>
                </a:solidFill>
              </a:rPr>
              <a:t>BLAZE</a:t>
            </a:r>
          </a:p>
        </p:txBody>
      </p:sp>
      <p:sp>
        <p:nvSpPr>
          <p:cNvPr id="7" name="TextBox 6">
            <a:extLst>
              <a:ext uri="{FF2B5EF4-FFF2-40B4-BE49-F238E27FC236}">
                <a16:creationId xmlns:a16="http://schemas.microsoft.com/office/drawing/2014/main" id="{08A83908-69D3-499D-9BF7-FC941146384A}"/>
              </a:ext>
            </a:extLst>
          </p:cNvPr>
          <p:cNvSpPr txBox="1"/>
          <p:nvPr/>
        </p:nvSpPr>
        <p:spPr>
          <a:xfrm>
            <a:off x="3808475" y="2639449"/>
            <a:ext cx="2748690" cy="830997"/>
          </a:xfrm>
          <a:prstGeom prst="rect">
            <a:avLst/>
          </a:prstGeom>
          <a:noFill/>
        </p:spPr>
        <p:txBody>
          <a:bodyPr wrap="square" rtlCol="0">
            <a:spAutoFit/>
          </a:bodyPr>
          <a:lstStyle/>
          <a:p>
            <a:r>
              <a:rPr lang="en-PH" sz="4800" b="1" dirty="0">
                <a:solidFill>
                  <a:schemeClr val="bg1"/>
                </a:solidFill>
              </a:rPr>
              <a:t>Academe</a:t>
            </a:r>
          </a:p>
        </p:txBody>
      </p:sp>
    </p:spTree>
    <p:extLst>
      <p:ext uri="{BB962C8B-B14F-4D97-AF65-F5344CB8AC3E}">
        <p14:creationId xmlns:p14="http://schemas.microsoft.com/office/powerpoint/2010/main" val="344447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What is BLAZE?</a:t>
            </a:r>
          </a:p>
        </p:txBody>
      </p:sp>
      <p:sp>
        <p:nvSpPr>
          <p:cNvPr id="5" name="Content Placeholder 4"/>
          <p:cNvSpPr>
            <a:spLocks noGrp="1"/>
          </p:cNvSpPr>
          <p:nvPr>
            <p:ph idx="1"/>
          </p:nvPr>
        </p:nvSpPr>
        <p:spPr/>
        <p:txBody>
          <a:bodyPr/>
          <a:lstStyle/>
          <a:p>
            <a:r>
              <a:rPr lang="en-US" dirty="0"/>
              <a:t>Building</a:t>
            </a:r>
          </a:p>
          <a:p>
            <a:r>
              <a:rPr lang="en-US" dirty="0"/>
              <a:t>Leaders</a:t>
            </a:r>
          </a:p>
          <a:p>
            <a:r>
              <a:rPr lang="en-US" dirty="0"/>
              <a:t>And</a:t>
            </a:r>
          </a:p>
          <a:p>
            <a:r>
              <a:rPr lang="en-US" dirty="0"/>
              <a:t>Zeal</a:t>
            </a:r>
          </a:p>
          <a:p>
            <a:r>
              <a:rPr lang="en-US" dirty="0"/>
              <a:t>Entrepreneurs</a:t>
            </a:r>
          </a:p>
        </p:txBody>
      </p:sp>
    </p:spTree>
    <p:extLst>
      <p:ext uri="{BB962C8B-B14F-4D97-AF65-F5344CB8AC3E}">
        <p14:creationId xmlns:p14="http://schemas.microsoft.com/office/powerpoint/2010/main" val="11016338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WHO IS BLAZE ACADEME?</a:t>
            </a:r>
          </a:p>
        </p:txBody>
      </p:sp>
      <p:sp>
        <p:nvSpPr>
          <p:cNvPr id="5" name="Content Placeholder 4"/>
          <p:cNvSpPr>
            <a:spLocks noGrp="1"/>
          </p:cNvSpPr>
          <p:nvPr>
            <p:ph idx="1"/>
          </p:nvPr>
        </p:nvSpPr>
        <p:spPr>
          <a:xfrm>
            <a:off x="482535" y="1323749"/>
            <a:ext cx="7754385" cy="3358927"/>
          </a:xfrm>
        </p:spPr>
        <p:txBody>
          <a:bodyPr>
            <a:normAutofit/>
          </a:bodyPr>
          <a:lstStyle/>
          <a:p>
            <a:r>
              <a:rPr lang="en-US" dirty="0"/>
              <a:t>It is called an “Academe” because blaze offers an academic environment and community that develops leaders and zeal entrepreneurs.</a:t>
            </a:r>
          </a:p>
          <a:p>
            <a:pPr marL="0" indent="0">
              <a:buNone/>
            </a:pPr>
            <a:endParaRPr lang="en-US" dirty="0"/>
          </a:p>
          <a:p>
            <a:r>
              <a:rPr lang="en-US" dirty="0"/>
              <a:t>Blaze Academe teaches and encourages people on how to make the most of their passion and talents and skills that can be </a:t>
            </a:r>
            <a:r>
              <a:rPr lang="en-US" dirty="0" err="1"/>
              <a:t>montezed</a:t>
            </a:r>
            <a:r>
              <a:rPr lang="en-US" dirty="0"/>
              <a:t>. </a:t>
            </a:r>
          </a:p>
        </p:txBody>
      </p:sp>
    </p:spTree>
    <p:extLst>
      <p:ext uri="{BB962C8B-B14F-4D97-AF65-F5344CB8AC3E}">
        <p14:creationId xmlns:p14="http://schemas.microsoft.com/office/powerpoint/2010/main" val="2116021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WHO IS BLAZE ACADEME?</a:t>
            </a:r>
          </a:p>
        </p:txBody>
      </p:sp>
      <p:sp>
        <p:nvSpPr>
          <p:cNvPr id="5" name="Content Placeholder 4"/>
          <p:cNvSpPr>
            <a:spLocks noGrp="1"/>
          </p:cNvSpPr>
          <p:nvPr>
            <p:ph idx="1"/>
          </p:nvPr>
        </p:nvSpPr>
        <p:spPr>
          <a:xfrm>
            <a:off x="482535" y="1323749"/>
            <a:ext cx="7754385" cy="3358927"/>
          </a:xfrm>
        </p:spPr>
        <p:txBody>
          <a:bodyPr>
            <a:normAutofit lnSpcReduction="10000"/>
          </a:bodyPr>
          <a:lstStyle/>
          <a:p>
            <a:r>
              <a:rPr lang="en-US" dirty="0"/>
              <a:t>It also offers mentorship programs and coaching sessions that will amplify the skills and talents of </a:t>
            </a:r>
            <a:r>
              <a:rPr lang="en-US" dirty="0" err="1"/>
              <a:t>membes</a:t>
            </a:r>
            <a:r>
              <a:rPr lang="en-US" dirty="0"/>
              <a:t>.</a:t>
            </a:r>
          </a:p>
          <a:p>
            <a:r>
              <a:rPr lang="en-US" dirty="0"/>
              <a:t>We also teach people how to properly trade and invest in crypto currencies.</a:t>
            </a:r>
          </a:p>
          <a:p>
            <a:r>
              <a:rPr lang="en-US" dirty="0"/>
              <a:t>We offer proper training on how to progress from being an ordinary person to becoming an outstanding entrepreneur in the future.</a:t>
            </a:r>
          </a:p>
          <a:p>
            <a:pPr marL="0" indent="0">
              <a:buNone/>
            </a:pPr>
            <a:endParaRPr lang="en-US" dirty="0"/>
          </a:p>
        </p:txBody>
      </p:sp>
    </p:spTree>
    <p:extLst>
      <p:ext uri="{BB962C8B-B14F-4D97-AF65-F5344CB8AC3E}">
        <p14:creationId xmlns:p14="http://schemas.microsoft.com/office/powerpoint/2010/main" val="1972120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MISSION</a:t>
            </a:r>
          </a:p>
        </p:txBody>
      </p:sp>
      <p:sp>
        <p:nvSpPr>
          <p:cNvPr id="5" name="Content Placeholder 4"/>
          <p:cNvSpPr>
            <a:spLocks noGrp="1"/>
          </p:cNvSpPr>
          <p:nvPr>
            <p:ph idx="1"/>
          </p:nvPr>
        </p:nvSpPr>
        <p:spPr/>
        <p:txBody>
          <a:bodyPr/>
          <a:lstStyle/>
          <a:p>
            <a:r>
              <a:rPr lang="en-US" dirty="0"/>
              <a:t>To inspire individuals in pursuing their aspirations in their chosen career and interests with a sense of purpose.</a:t>
            </a:r>
          </a:p>
        </p:txBody>
      </p:sp>
    </p:spTree>
    <p:extLst>
      <p:ext uri="{BB962C8B-B14F-4D97-AF65-F5344CB8AC3E}">
        <p14:creationId xmlns:p14="http://schemas.microsoft.com/office/powerpoint/2010/main" val="1780050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VISION</a:t>
            </a:r>
          </a:p>
        </p:txBody>
      </p:sp>
      <p:sp>
        <p:nvSpPr>
          <p:cNvPr id="5" name="Content Placeholder 4"/>
          <p:cNvSpPr>
            <a:spLocks noGrp="1"/>
          </p:cNvSpPr>
          <p:nvPr>
            <p:ph idx="1"/>
          </p:nvPr>
        </p:nvSpPr>
        <p:spPr/>
        <p:txBody>
          <a:bodyPr/>
          <a:lstStyle/>
          <a:p>
            <a:r>
              <a:rPr lang="en-US" dirty="0"/>
              <a:t>To be known as the prominent platform that discovers talented and passionate people which will give significant impact on people who want to make difference in other people’s lives.</a:t>
            </a:r>
          </a:p>
        </p:txBody>
      </p:sp>
    </p:spTree>
    <p:extLst>
      <p:ext uri="{BB962C8B-B14F-4D97-AF65-F5344CB8AC3E}">
        <p14:creationId xmlns:p14="http://schemas.microsoft.com/office/powerpoint/2010/main" val="1176687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CORE VALUES</a:t>
            </a:r>
          </a:p>
        </p:txBody>
      </p:sp>
      <p:sp>
        <p:nvSpPr>
          <p:cNvPr id="5" name="Content Placeholder 4"/>
          <p:cNvSpPr>
            <a:spLocks noGrp="1"/>
          </p:cNvSpPr>
          <p:nvPr>
            <p:ph idx="1"/>
          </p:nvPr>
        </p:nvSpPr>
        <p:spPr>
          <a:xfrm>
            <a:off x="1517900" y="1338563"/>
            <a:ext cx="6421041" cy="3344113"/>
          </a:xfrm>
        </p:spPr>
        <p:txBody>
          <a:bodyPr>
            <a:normAutofit fontScale="70000" lnSpcReduction="20000"/>
          </a:bodyPr>
          <a:lstStyle/>
          <a:p>
            <a:pPr algn="l"/>
            <a:r>
              <a:rPr lang="en-US" b="0" i="0" dirty="0">
                <a:solidFill>
                  <a:schemeClr val="bg1">
                    <a:lumMod val="95000"/>
                  </a:schemeClr>
                </a:solidFill>
                <a:effectLst/>
                <a:latin typeface="Montserrat"/>
              </a:rPr>
              <a:t>Integrity</a:t>
            </a:r>
          </a:p>
          <a:p>
            <a:pPr algn="l"/>
            <a:r>
              <a:rPr lang="en-US" b="0" i="0" dirty="0">
                <a:solidFill>
                  <a:schemeClr val="bg1">
                    <a:lumMod val="95000"/>
                  </a:schemeClr>
                </a:solidFill>
                <a:effectLst/>
                <a:latin typeface="Montserrat"/>
              </a:rPr>
              <a:t>Leadership</a:t>
            </a:r>
          </a:p>
          <a:p>
            <a:pPr algn="l"/>
            <a:r>
              <a:rPr lang="en-US" b="0" i="0" dirty="0">
                <a:solidFill>
                  <a:schemeClr val="bg1">
                    <a:lumMod val="95000"/>
                  </a:schemeClr>
                </a:solidFill>
                <a:effectLst/>
                <a:latin typeface="Montserrat"/>
              </a:rPr>
              <a:t>Passion</a:t>
            </a:r>
          </a:p>
          <a:p>
            <a:pPr algn="l"/>
            <a:r>
              <a:rPr lang="en-US" b="0" i="0" dirty="0">
                <a:solidFill>
                  <a:schemeClr val="bg1">
                    <a:lumMod val="95000"/>
                  </a:schemeClr>
                </a:solidFill>
                <a:effectLst/>
                <a:latin typeface="Montserrat"/>
              </a:rPr>
              <a:t>Teamwork</a:t>
            </a:r>
          </a:p>
          <a:p>
            <a:pPr algn="l"/>
            <a:r>
              <a:rPr lang="en-US" b="0" i="0" dirty="0">
                <a:solidFill>
                  <a:schemeClr val="bg1">
                    <a:lumMod val="95000"/>
                  </a:schemeClr>
                </a:solidFill>
                <a:effectLst/>
                <a:latin typeface="Montserrat"/>
              </a:rPr>
              <a:t>Empowerment</a:t>
            </a:r>
          </a:p>
          <a:p>
            <a:pPr algn="l"/>
            <a:r>
              <a:rPr lang="en-US" b="0" i="0" dirty="0">
                <a:solidFill>
                  <a:schemeClr val="bg1">
                    <a:lumMod val="95000"/>
                  </a:schemeClr>
                </a:solidFill>
                <a:effectLst/>
                <a:latin typeface="Montserrat"/>
              </a:rPr>
              <a:t>Excellence</a:t>
            </a:r>
          </a:p>
          <a:p>
            <a:pPr algn="l"/>
            <a:r>
              <a:rPr lang="en-US" b="0" i="0" dirty="0">
                <a:solidFill>
                  <a:schemeClr val="bg1">
                    <a:lumMod val="95000"/>
                  </a:schemeClr>
                </a:solidFill>
                <a:effectLst/>
                <a:latin typeface="Montserrat"/>
              </a:rPr>
              <a:t>Mentorship</a:t>
            </a:r>
          </a:p>
          <a:p>
            <a:pPr algn="l"/>
            <a:r>
              <a:rPr lang="en-US" b="0" i="0" dirty="0">
                <a:solidFill>
                  <a:schemeClr val="bg1">
                    <a:lumMod val="95000"/>
                  </a:schemeClr>
                </a:solidFill>
                <a:effectLst/>
                <a:latin typeface="Montserrat"/>
              </a:rPr>
              <a:t>Growth</a:t>
            </a:r>
          </a:p>
          <a:p>
            <a:pPr algn="l"/>
            <a:r>
              <a:rPr lang="en-US" b="0" i="0" dirty="0">
                <a:solidFill>
                  <a:schemeClr val="bg1">
                    <a:lumMod val="95000"/>
                  </a:schemeClr>
                </a:solidFill>
                <a:effectLst/>
                <a:latin typeface="Montserrat"/>
              </a:rPr>
              <a:t>Discipline</a:t>
            </a:r>
          </a:p>
          <a:p>
            <a:pPr algn="l"/>
            <a:r>
              <a:rPr lang="en-US" b="0" i="0" dirty="0">
                <a:solidFill>
                  <a:schemeClr val="bg1">
                    <a:lumMod val="95000"/>
                  </a:schemeClr>
                </a:solidFill>
                <a:effectLst/>
                <a:latin typeface="Montserrat"/>
              </a:rPr>
              <a:t>Balance</a:t>
            </a:r>
          </a:p>
          <a:p>
            <a:endParaRPr lang="en-US" dirty="0">
              <a:solidFill>
                <a:schemeClr val="bg1">
                  <a:lumMod val="95000"/>
                </a:schemeClr>
              </a:solidFill>
            </a:endParaRPr>
          </a:p>
        </p:txBody>
      </p:sp>
    </p:spTree>
    <p:extLst>
      <p:ext uri="{BB962C8B-B14F-4D97-AF65-F5344CB8AC3E}">
        <p14:creationId xmlns:p14="http://schemas.microsoft.com/office/powerpoint/2010/main" val="1900016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F9C1E-2784-419D-896E-C346958612C2}"/>
              </a:ext>
            </a:extLst>
          </p:cNvPr>
          <p:cNvSpPr>
            <a:spLocks noGrp="1"/>
          </p:cNvSpPr>
          <p:nvPr>
            <p:ph type="title"/>
          </p:nvPr>
        </p:nvSpPr>
        <p:spPr/>
        <p:txBody>
          <a:bodyPr>
            <a:normAutofit/>
          </a:bodyPr>
          <a:lstStyle/>
          <a:p>
            <a:r>
              <a:rPr lang="en-PH" dirty="0"/>
              <a:t>Executive Team</a:t>
            </a:r>
          </a:p>
        </p:txBody>
      </p:sp>
      <p:pic>
        <p:nvPicPr>
          <p:cNvPr id="5" name="Content Placeholder 4">
            <a:extLst>
              <a:ext uri="{FF2B5EF4-FFF2-40B4-BE49-F238E27FC236}">
                <a16:creationId xmlns:a16="http://schemas.microsoft.com/office/drawing/2014/main" id="{5C899D0A-5D21-418D-8A4A-5B8DCD1D6DA3}"/>
              </a:ext>
            </a:extLst>
          </p:cNvPr>
          <p:cNvPicPr>
            <a:picLocks noGrp="1" noChangeAspect="1"/>
          </p:cNvPicPr>
          <p:nvPr>
            <p:ph idx="1"/>
          </p:nvPr>
        </p:nvPicPr>
        <p:blipFill>
          <a:blip r:embed="rId2"/>
          <a:stretch>
            <a:fillRect/>
          </a:stretch>
        </p:blipFill>
        <p:spPr>
          <a:xfrm>
            <a:off x="535545" y="1808225"/>
            <a:ext cx="2203995" cy="1939034"/>
          </a:xfrm>
        </p:spPr>
      </p:pic>
      <p:pic>
        <p:nvPicPr>
          <p:cNvPr id="7" name="Picture 6">
            <a:extLst>
              <a:ext uri="{FF2B5EF4-FFF2-40B4-BE49-F238E27FC236}">
                <a16:creationId xmlns:a16="http://schemas.microsoft.com/office/drawing/2014/main" id="{519A8344-0ED8-4824-9EB8-58169173BFE6}"/>
              </a:ext>
            </a:extLst>
          </p:cNvPr>
          <p:cNvPicPr>
            <a:picLocks noChangeAspect="1"/>
          </p:cNvPicPr>
          <p:nvPr/>
        </p:nvPicPr>
        <p:blipFill>
          <a:blip r:embed="rId3"/>
          <a:stretch>
            <a:fillRect/>
          </a:stretch>
        </p:blipFill>
        <p:spPr>
          <a:xfrm>
            <a:off x="3116454" y="1796006"/>
            <a:ext cx="2219071" cy="1963471"/>
          </a:xfrm>
          <a:prstGeom prst="rect">
            <a:avLst/>
          </a:prstGeom>
        </p:spPr>
      </p:pic>
      <p:pic>
        <p:nvPicPr>
          <p:cNvPr id="9" name="Picture 8">
            <a:extLst>
              <a:ext uri="{FF2B5EF4-FFF2-40B4-BE49-F238E27FC236}">
                <a16:creationId xmlns:a16="http://schemas.microsoft.com/office/drawing/2014/main" id="{103DAF7D-6668-4818-9F94-D47F285A072F}"/>
              </a:ext>
            </a:extLst>
          </p:cNvPr>
          <p:cNvPicPr>
            <a:picLocks noChangeAspect="1"/>
          </p:cNvPicPr>
          <p:nvPr/>
        </p:nvPicPr>
        <p:blipFill>
          <a:blip r:embed="rId4"/>
          <a:stretch>
            <a:fillRect/>
          </a:stretch>
        </p:blipFill>
        <p:spPr>
          <a:xfrm>
            <a:off x="5760607" y="1796006"/>
            <a:ext cx="2295825" cy="1999207"/>
          </a:xfrm>
          <a:prstGeom prst="rect">
            <a:avLst/>
          </a:prstGeom>
        </p:spPr>
      </p:pic>
    </p:spTree>
    <p:extLst>
      <p:ext uri="{BB962C8B-B14F-4D97-AF65-F5344CB8AC3E}">
        <p14:creationId xmlns:p14="http://schemas.microsoft.com/office/powerpoint/2010/main" val="1491790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F9C1E-2784-419D-896E-C346958612C2}"/>
              </a:ext>
            </a:extLst>
          </p:cNvPr>
          <p:cNvSpPr>
            <a:spLocks noGrp="1"/>
          </p:cNvSpPr>
          <p:nvPr>
            <p:ph type="title"/>
          </p:nvPr>
        </p:nvSpPr>
        <p:spPr/>
        <p:txBody>
          <a:bodyPr>
            <a:normAutofit/>
          </a:bodyPr>
          <a:lstStyle/>
          <a:p>
            <a:r>
              <a:rPr lang="en-PH" dirty="0"/>
              <a:t>Executive Team</a:t>
            </a:r>
          </a:p>
        </p:txBody>
      </p:sp>
      <p:pic>
        <p:nvPicPr>
          <p:cNvPr id="11" name="Content Placeholder 10">
            <a:extLst>
              <a:ext uri="{FF2B5EF4-FFF2-40B4-BE49-F238E27FC236}">
                <a16:creationId xmlns:a16="http://schemas.microsoft.com/office/drawing/2014/main" id="{C912A40C-FDB1-494C-9F70-05D20298F7D7}"/>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300" t="1" r="300" b="11420"/>
          <a:stretch/>
        </p:blipFill>
        <p:spPr>
          <a:xfrm>
            <a:off x="1976015" y="1795645"/>
            <a:ext cx="1419804" cy="1573582"/>
          </a:xfrm>
        </p:spPr>
      </p:pic>
      <p:pic>
        <p:nvPicPr>
          <p:cNvPr id="15" name="Picture 14">
            <a:extLst>
              <a:ext uri="{FF2B5EF4-FFF2-40B4-BE49-F238E27FC236}">
                <a16:creationId xmlns:a16="http://schemas.microsoft.com/office/drawing/2014/main" id="{E46C60DF-A6B1-458C-A77A-308813F04687}"/>
              </a:ext>
            </a:extLst>
          </p:cNvPr>
          <p:cNvPicPr>
            <a:picLocks noChangeAspect="1"/>
          </p:cNvPicPr>
          <p:nvPr/>
        </p:nvPicPr>
        <p:blipFill>
          <a:blip r:embed="rId3"/>
          <a:stretch>
            <a:fillRect/>
          </a:stretch>
        </p:blipFill>
        <p:spPr>
          <a:xfrm>
            <a:off x="4724705" y="1771021"/>
            <a:ext cx="1777975" cy="1751981"/>
          </a:xfrm>
          <a:prstGeom prst="rect">
            <a:avLst/>
          </a:prstGeom>
        </p:spPr>
      </p:pic>
      <p:sp>
        <p:nvSpPr>
          <p:cNvPr id="16" name="TextBox 15">
            <a:extLst>
              <a:ext uri="{FF2B5EF4-FFF2-40B4-BE49-F238E27FC236}">
                <a16:creationId xmlns:a16="http://schemas.microsoft.com/office/drawing/2014/main" id="{7A836E34-A84A-44D3-991E-662176BFDB71}"/>
              </a:ext>
            </a:extLst>
          </p:cNvPr>
          <p:cNvSpPr txBox="1"/>
          <p:nvPr/>
        </p:nvSpPr>
        <p:spPr>
          <a:xfrm>
            <a:off x="2082223" y="3408155"/>
            <a:ext cx="1679755" cy="261610"/>
          </a:xfrm>
          <a:prstGeom prst="rect">
            <a:avLst/>
          </a:prstGeom>
          <a:noFill/>
        </p:spPr>
        <p:txBody>
          <a:bodyPr wrap="square" rtlCol="0">
            <a:spAutoFit/>
          </a:bodyPr>
          <a:lstStyle/>
          <a:p>
            <a:r>
              <a:rPr lang="en-PH" sz="1100" dirty="0">
                <a:solidFill>
                  <a:schemeClr val="bg1"/>
                </a:solidFill>
              </a:rPr>
              <a:t>ANNE VERNQUE</a:t>
            </a:r>
          </a:p>
        </p:txBody>
      </p:sp>
      <p:sp>
        <p:nvSpPr>
          <p:cNvPr id="17" name="TextBox 16">
            <a:extLst>
              <a:ext uri="{FF2B5EF4-FFF2-40B4-BE49-F238E27FC236}">
                <a16:creationId xmlns:a16="http://schemas.microsoft.com/office/drawing/2014/main" id="{02C499D8-B6D0-4B8B-9FA9-E92A5C4B2974}"/>
              </a:ext>
            </a:extLst>
          </p:cNvPr>
          <p:cNvSpPr txBox="1"/>
          <p:nvPr/>
        </p:nvSpPr>
        <p:spPr>
          <a:xfrm>
            <a:off x="1938920" y="3577359"/>
            <a:ext cx="1679755" cy="261610"/>
          </a:xfrm>
          <a:prstGeom prst="rect">
            <a:avLst/>
          </a:prstGeom>
          <a:noFill/>
        </p:spPr>
        <p:txBody>
          <a:bodyPr wrap="square" rtlCol="0">
            <a:spAutoFit/>
          </a:bodyPr>
          <a:lstStyle/>
          <a:p>
            <a:r>
              <a:rPr lang="en-PH" sz="1100" dirty="0">
                <a:solidFill>
                  <a:schemeClr val="bg1">
                    <a:lumMod val="50000"/>
                  </a:schemeClr>
                </a:solidFill>
              </a:rPr>
              <a:t>Chief Marketing Officer</a:t>
            </a:r>
          </a:p>
        </p:txBody>
      </p:sp>
    </p:spTree>
    <p:extLst>
      <p:ext uri="{BB962C8B-B14F-4D97-AF65-F5344CB8AC3E}">
        <p14:creationId xmlns:p14="http://schemas.microsoft.com/office/powerpoint/2010/main" val="13024799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E3A13-A18D-482E-A5A3-AF8E67E62F41}"/>
              </a:ext>
            </a:extLst>
          </p:cNvPr>
          <p:cNvSpPr>
            <a:spLocks noGrp="1"/>
          </p:cNvSpPr>
          <p:nvPr>
            <p:ph type="title"/>
          </p:nvPr>
        </p:nvSpPr>
        <p:spPr/>
        <p:txBody>
          <a:bodyPr/>
          <a:lstStyle/>
          <a:p>
            <a:r>
              <a:rPr lang="en-PH" dirty="0"/>
              <a:t>Packages</a:t>
            </a:r>
          </a:p>
        </p:txBody>
      </p:sp>
      <p:sp>
        <p:nvSpPr>
          <p:cNvPr id="3" name="Content Placeholder 2">
            <a:extLst>
              <a:ext uri="{FF2B5EF4-FFF2-40B4-BE49-F238E27FC236}">
                <a16:creationId xmlns:a16="http://schemas.microsoft.com/office/drawing/2014/main" id="{62C19C8B-552F-404D-802A-FBB616F5B49B}"/>
              </a:ext>
            </a:extLst>
          </p:cNvPr>
          <p:cNvSpPr>
            <a:spLocks noGrp="1"/>
          </p:cNvSpPr>
          <p:nvPr>
            <p:ph idx="1"/>
          </p:nvPr>
        </p:nvSpPr>
        <p:spPr/>
        <p:txBody>
          <a:bodyPr>
            <a:normAutofit/>
          </a:bodyPr>
          <a:lstStyle/>
          <a:p>
            <a:r>
              <a:rPr lang="en-PH" dirty="0"/>
              <a:t>Bronze Cart (Php20,000)</a:t>
            </a:r>
          </a:p>
          <a:p>
            <a:pPr marL="0" indent="0">
              <a:buNone/>
            </a:pPr>
            <a:endParaRPr lang="en-PH" dirty="0"/>
          </a:p>
          <a:p>
            <a:pPr marL="457200" lvl="1" indent="0">
              <a:buNone/>
            </a:pPr>
            <a:r>
              <a:rPr lang="en-PH" dirty="0"/>
              <a:t>-APLGO Promoter package</a:t>
            </a:r>
          </a:p>
          <a:p>
            <a:pPr marL="457200" lvl="1" indent="0">
              <a:buNone/>
            </a:pPr>
            <a:r>
              <a:rPr lang="en-PH" dirty="0"/>
              <a:t>-Royal Q 1 Year Subscription</a:t>
            </a:r>
          </a:p>
          <a:p>
            <a:pPr marL="457200" lvl="1" indent="0">
              <a:buNone/>
            </a:pPr>
            <a:r>
              <a:rPr lang="en-PH" dirty="0"/>
              <a:t>-Premium Vouch Card (No Expiry)</a:t>
            </a:r>
          </a:p>
          <a:p>
            <a:pPr marL="457200" lvl="1" indent="0">
              <a:buNone/>
            </a:pPr>
            <a:r>
              <a:rPr lang="en-PH" dirty="0"/>
              <a:t>-Php50 daily virtual voucher for 30 days</a:t>
            </a:r>
          </a:p>
        </p:txBody>
      </p:sp>
    </p:spTree>
    <p:extLst>
      <p:ext uri="{BB962C8B-B14F-4D97-AF65-F5344CB8AC3E}">
        <p14:creationId xmlns:p14="http://schemas.microsoft.com/office/powerpoint/2010/main" val="1146950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E3A13-A18D-482E-A5A3-AF8E67E62F41}"/>
              </a:ext>
            </a:extLst>
          </p:cNvPr>
          <p:cNvSpPr>
            <a:spLocks noGrp="1"/>
          </p:cNvSpPr>
          <p:nvPr>
            <p:ph type="title"/>
          </p:nvPr>
        </p:nvSpPr>
        <p:spPr/>
        <p:txBody>
          <a:bodyPr/>
          <a:lstStyle/>
          <a:p>
            <a:r>
              <a:rPr lang="en-PH" dirty="0"/>
              <a:t>Packages</a:t>
            </a:r>
          </a:p>
        </p:txBody>
      </p:sp>
      <p:sp>
        <p:nvSpPr>
          <p:cNvPr id="3" name="Content Placeholder 2">
            <a:extLst>
              <a:ext uri="{FF2B5EF4-FFF2-40B4-BE49-F238E27FC236}">
                <a16:creationId xmlns:a16="http://schemas.microsoft.com/office/drawing/2014/main" id="{62C19C8B-552F-404D-802A-FBB616F5B49B}"/>
              </a:ext>
            </a:extLst>
          </p:cNvPr>
          <p:cNvSpPr>
            <a:spLocks noGrp="1"/>
          </p:cNvSpPr>
          <p:nvPr>
            <p:ph idx="1"/>
          </p:nvPr>
        </p:nvSpPr>
        <p:spPr/>
        <p:txBody>
          <a:bodyPr>
            <a:normAutofit fontScale="92500" lnSpcReduction="20000"/>
          </a:bodyPr>
          <a:lstStyle/>
          <a:p>
            <a:r>
              <a:rPr lang="en-PH" dirty="0"/>
              <a:t>Silver Cart (Php30,000)</a:t>
            </a:r>
          </a:p>
          <a:p>
            <a:pPr lvl="1"/>
            <a:endParaRPr lang="en-PH" dirty="0"/>
          </a:p>
          <a:p>
            <a:pPr marL="457200" lvl="1" indent="0">
              <a:buNone/>
            </a:pPr>
            <a:r>
              <a:rPr lang="en-PH" dirty="0"/>
              <a:t>-APLGO Promoter package</a:t>
            </a:r>
          </a:p>
          <a:p>
            <a:pPr marL="457200" lvl="1" indent="0">
              <a:buNone/>
            </a:pPr>
            <a:r>
              <a:rPr lang="en-PH" dirty="0"/>
              <a:t>-Royal Q 1 Year Subscription</a:t>
            </a:r>
          </a:p>
          <a:p>
            <a:pPr marL="457200" lvl="1" indent="0">
              <a:buNone/>
            </a:pPr>
            <a:r>
              <a:rPr lang="en-PH" dirty="0"/>
              <a:t>-Premium Vouch Card (No Expiry)</a:t>
            </a:r>
          </a:p>
          <a:p>
            <a:pPr marL="457200" lvl="1" indent="0">
              <a:buNone/>
            </a:pPr>
            <a:r>
              <a:rPr lang="en-PH" dirty="0"/>
              <a:t>-Php100 daily virtual voucher for 30 days</a:t>
            </a:r>
          </a:p>
          <a:p>
            <a:pPr marL="457200" lvl="1" indent="0">
              <a:buNone/>
            </a:pPr>
            <a:r>
              <a:rPr lang="en-PH" dirty="0"/>
              <a:t>-Mentorship Course with Josh Vasquez and other coaches</a:t>
            </a:r>
          </a:p>
        </p:txBody>
      </p:sp>
    </p:spTree>
    <p:extLst>
      <p:ext uri="{BB962C8B-B14F-4D97-AF65-F5344CB8AC3E}">
        <p14:creationId xmlns:p14="http://schemas.microsoft.com/office/powerpoint/2010/main" val="12793888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E3A13-A18D-482E-A5A3-AF8E67E62F41}"/>
              </a:ext>
            </a:extLst>
          </p:cNvPr>
          <p:cNvSpPr>
            <a:spLocks noGrp="1"/>
          </p:cNvSpPr>
          <p:nvPr>
            <p:ph type="title"/>
          </p:nvPr>
        </p:nvSpPr>
        <p:spPr/>
        <p:txBody>
          <a:bodyPr/>
          <a:lstStyle/>
          <a:p>
            <a:r>
              <a:rPr lang="en-PH" dirty="0"/>
              <a:t>Packages</a:t>
            </a:r>
          </a:p>
        </p:txBody>
      </p:sp>
      <p:sp>
        <p:nvSpPr>
          <p:cNvPr id="3" name="Content Placeholder 2">
            <a:extLst>
              <a:ext uri="{FF2B5EF4-FFF2-40B4-BE49-F238E27FC236}">
                <a16:creationId xmlns:a16="http://schemas.microsoft.com/office/drawing/2014/main" id="{62C19C8B-552F-404D-802A-FBB616F5B49B}"/>
              </a:ext>
            </a:extLst>
          </p:cNvPr>
          <p:cNvSpPr>
            <a:spLocks noGrp="1"/>
          </p:cNvSpPr>
          <p:nvPr>
            <p:ph idx="1"/>
          </p:nvPr>
        </p:nvSpPr>
        <p:spPr/>
        <p:txBody>
          <a:bodyPr>
            <a:normAutofit fontScale="92500" lnSpcReduction="20000"/>
          </a:bodyPr>
          <a:lstStyle/>
          <a:p>
            <a:r>
              <a:rPr lang="en-PH" dirty="0"/>
              <a:t>Gold Cart (Php40,000)</a:t>
            </a:r>
          </a:p>
          <a:p>
            <a:pPr lvl="1"/>
            <a:endParaRPr lang="en-PH" dirty="0"/>
          </a:p>
          <a:p>
            <a:pPr marL="457200" lvl="1" indent="0">
              <a:buNone/>
            </a:pPr>
            <a:r>
              <a:rPr lang="en-PH" dirty="0"/>
              <a:t>-APLGO Promoter package</a:t>
            </a:r>
          </a:p>
          <a:p>
            <a:pPr marL="457200" lvl="1" indent="0">
              <a:buNone/>
            </a:pPr>
            <a:r>
              <a:rPr lang="en-PH" dirty="0"/>
              <a:t>-Royal Q 1 Year Subscription</a:t>
            </a:r>
          </a:p>
          <a:p>
            <a:pPr marL="457200" lvl="1" indent="0">
              <a:buNone/>
            </a:pPr>
            <a:r>
              <a:rPr lang="en-PH" dirty="0"/>
              <a:t>-Premium Vouch Card (No Expiry)</a:t>
            </a:r>
          </a:p>
          <a:p>
            <a:pPr marL="457200" lvl="1" indent="0">
              <a:buNone/>
            </a:pPr>
            <a:r>
              <a:rPr lang="en-PH" dirty="0"/>
              <a:t>-IMG Insurance – Kaiser </a:t>
            </a:r>
          </a:p>
          <a:p>
            <a:pPr marL="457200" lvl="1" indent="0">
              <a:buNone/>
            </a:pPr>
            <a:r>
              <a:rPr lang="en-PH" dirty="0"/>
              <a:t>-Php150 daily virtual voucher for 30 days</a:t>
            </a:r>
          </a:p>
          <a:p>
            <a:pPr marL="457200" lvl="1" indent="0">
              <a:buNone/>
            </a:pPr>
            <a:r>
              <a:rPr lang="en-PH" dirty="0"/>
              <a:t>-Special Mentorship Course</a:t>
            </a:r>
          </a:p>
        </p:txBody>
      </p:sp>
    </p:spTree>
    <p:extLst>
      <p:ext uri="{BB962C8B-B14F-4D97-AF65-F5344CB8AC3E}">
        <p14:creationId xmlns:p14="http://schemas.microsoft.com/office/powerpoint/2010/main" val="3857108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E3A13-A18D-482E-A5A3-AF8E67E62F41}"/>
              </a:ext>
            </a:extLst>
          </p:cNvPr>
          <p:cNvSpPr>
            <a:spLocks noGrp="1"/>
          </p:cNvSpPr>
          <p:nvPr>
            <p:ph type="title"/>
          </p:nvPr>
        </p:nvSpPr>
        <p:spPr/>
        <p:txBody>
          <a:bodyPr/>
          <a:lstStyle/>
          <a:p>
            <a:r>
              <a:rPr lang="en-PH" dirty="0"/>
              <a:t>Packages</a:t>
            </a:r>
          </a:p>
        </p:txBody>
      </p:sp>
      <p:sp>
        <p:nvSpPr>
          <p:cNvPr id="3" name="Content Placeholder 2">
            <a:extLst>
              <a:ext uri="{FF2B5EF4-FFF2-40B4-BE49-F238E27FC236}">
                <a16:creationId xmlns:a16="http://schemas.microsoft.com/office/drawing/2014/main" id="{62C19C8B-552F-404D-802A-FBB616F5B49B}"/>
              </a:ext>
            </a:extLst>
          </p:cNvPr>
          <p:cNvSpPr>
            <a:spLocks noGrp="1"/>
          </p:cNvSpPr>
          <p:nvPr>
            <p:ph idx="1"/>
          </p:nvPr>
        </p:nvSpPr>
        <p:spPr/>
        <p:txBody>
          <a:bodyPr>
            <a:normAutofit fontScale="85000" lnSpcReduction="20000"/>
          </a:bodyPr>
          <a:lstStyle/>
          <a:p>
            <a:r>
              <a:rPr lang="en-PH" dirty="0"/>
              <a:t>Titanium Cart (Php50,000)</a:t>
            </a:r>
          </a:p>
          <a:p>
            <a:pPr lvl="1"/>
            <a:endParaRPr lang="en-PH" dirty="0"/>
          </a:p>
          <a:p>
            <a:pPr marL="457200" lvl="1" indent="0">
              <a:buNone/>
            </a:pPr>
            <a:r>
              <a:rPr lang="en-PH" dirty="0"/>
              <a:t>-APLGO Promoter package</a:t>
            </a:r>
          </a:p>
          <a:p>
            <a:pPr marL="457200" lvl="1" indent="0">
              <a:buNone/>
            </a:pPr>
            <a:r>
              <a:rPr lang="en-PH" dirty="0"/>
              <a:t>-Royal Q 1 Year Subscription</a:t>
            </a:r>
          </a:p>
          <a:p>
            <a:pPr marL="457200" lvl="1" indent="0">
              <a:buNone/>
            </a:pPr>
            <a:r>
              <a:rPr lang="en-PH" dirty="0"/>
              <a:t>-Premium Vouch Card (No Expiry)</a:t>
            </a:r>
          </a:p>
          <a:p>
            <a:pPr marL="457200" lvl="1" indent="0">
              <a:buNone/>
            </a:pPr>
            <a:r>
              <a:rPr lang="en-PH" dirty="0"/>
              <a:t>-IMG Insurance – Kaiser </a:t>
            </a:r>
          </a:p>
          <a:p>
            <a:pPr marL="457200" lvl="1" indent="0">
              <a:buNone/>
            </a:pPr>
            <a:r>
              <a:rPr lang="en-PH" dirty="0"/>
              <a:t>-Php150 daily virtual voucher for 30 days</a:t>
            </a:r>
          </a:p>
          <a:p>
            <a:pPr marL="457200" lvl="1" indent="0">
              <a:buNone/>
            </a:pPr>
            <a:r>
              <a:rPr lang="en-PH" dirty="0"/>
              <a:t>-Special Mentorship Course</a:t>
            </a:r>
          </a:p>
          <a:p>
            <a:pPr marL="457200" lvl="1" indent="0">
              <a:buNone/>
            </a:pPr>
            <a:r>
              <a:rPr lang="en-PH" dirty="0"/>
              <a:t>-NFT worth of Php10,000</a:t>
            </a:r>
          </a:p>
        </p:txBody>
      </p:sp>
    </p:spTree>
    <p:extLst>
      <p:ext uri="{BB962C8B-B14F-4D97-AF65-F5344CB8AC3E}">
        <p14:creationId xmlns:p14="http://schemas.microsoft.com/office/powerpoint/2010/main" val="3251494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E3064-5037-408E-8CAE-1134EBABA01C}"/>
              </a:ext>
            </a:extLst>
          </p:cNvPr>
          <p:cNvSpPr>
            <a:spLocks noGrp="1"/>
          </p:cNvSpPr>
          <p:nvPr>
            <p:ph type="title"/>
          </p:nvPr>
        </p:nvSpPr>
        <p:spPr/>
        <p:txBody>
          <a:bodyPr/>
          <a:lstStyle/>
          <a:p>
            <a:r>
              <a:rPr lang="en-PH" dirty="0"/>
              <a:t>Payment Methods</a:t>
            </a:r>
          </a:p>
        </p:txBody>
      </p:sp>
      <p:sp>
        <p:nvSpPr>
          <p:cNvPr id="3" name="Content Placeholder 2">
            <a:extLst>
              <a:ext uri="{FF2B5EF4-FFF2-40B4-BE49-F238E27FC236}">
                <a16:creationId xmlns:a16="http://schemas.microsoft.com/office/drawing/2014/main" id="{3402883B-1CA4-4BC2-9C5A-3D82282D7087}"/>
              </a:ext>
            </a:extLst>
          </p:cNvPr>
          <p:cNvSpPr>
            <a:spLocks noGrp="1"/>
          </p:cNvSpPr>
          <p:nvPr>
            <p:ph idx="1"/>
          </p:nvPr>
        </p:nvSpPr>
        <p:spPr/>
        <p:txBody>
          <a:bodyPr>
            <a:normAutofit fontScale="92500" lnSpcReduction="20000"/>
          </a:bodyPr>
          <a:lstStyle/>
          <a:p>
            <a:r>
              <a:rPr lang="en-PH" dirty="0"/>
              <a:t>Bank Transfer/Deposit</a:t>
            </a:r>
          </a:p>
          <a:p>
            <a:pPr lvl="1"/>
            <a:r>
              <a:rPr lang="en-PH" dirty="0"/>
              <a:t>Bank of the Philippine Islands</a:t>
            </a:r>
          </a:p>
          <a:p>
            <a:r>
              <a:rPr lang="en-PH" dirty="0"/>
              <a:t>Other Methods</a:t>
            </a:r>
          </a:p>
          <a:p>
            <a:pPr lvl="1"/>
            <a:r>
              <a:rPr lang="en-PH" dirty="0" err="1"/>
              <a:t>Gcash</a:t>
            </a:r>
            <a:endParaRPr lang="en-PH" dirty="0"/>
          </a:p>
          <a:p>
            <a:pPr lvl="1"/>
            <a:r>
              <a:rPr lang="en-PH" dirty="0"/>
              <a:t>CSS (</a:t>
            </a:r>
            <a:r>
              <a:rPr lang="en-PH" dirty="0" err="1"/>
              <a:t>CoinSwapSpace</a:t>
            </a:r>
            <a:r>
              <a:rPr lang="en-PH" dirty="0"/>
              <a:t>)</a:t>
            </a:r>
          </a:p>
          <a:p>
            <a:pPr lvl="1"/>
            <a:r>
              <a:rPr lang="en-PH" dirty="0"/>
              <a:t>UTED (United)</a:t>
            </a:r>
          </a:p>
          <a:p>
            <a:pPr lvl="1"/>
            <a:r>
              <a:rPr lang="en-PH" dirty="0"/>
              <a:t>BCP (</a:t>
            </a:r>
            <a:r>
              <a:rPr lang="en-PH" dirty="0" err="1"/>
              <a:t>BitCashPay</a:t>
            </a:r>
            <a:r>
              <a:rPr lang="en-PH" dirty="0"/>
              <a:t>)</a:t>
            </a:r>
          </a:p>
          <a:p>
            <a:pPr lvl="1"/>
            <a:r>
              <a:rPr lang="en-PH" dirty="0"/>
              <a:t>LGX (</a:t>
            </a:r>
            <a:r>
              <a:rPr lang="en-PH" dirty="0" err="1"/>
              <a:t>LegionNetwork</a:t>
            </a:r>
            <a:r>
              <a:rPr lang="en-PH" dirty="0"/>
              <a:t>)</a:t>
            </a:r>
          </a:p>
          <a:p>
            <a:pPr marL="457200" lvl="1" indent="0">
              <a:buNone/>
            </a:pPr>
            <a:endParaRPr lang="en-PH" dirty="0"/>
          </a:p>
        </p:txBody>
      </p:sp>
    </p:spTree>
    <p:extLst>
      <p:ext uri="{BB962C8B-B14F-4D97-AF65-F5344CB8AC3E}">
        <p14:creationId xmlns:p14="http://schemas.microsoft.com/office/powerpoint/2010/main" val="28319648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7F486-804B-4E96-8AB5-E3F2FCC328F9}"/>
              </a:ext>
            </a:extLst>
          </p:cNvPr>
          <p:cNvSpPr>
            <a:spLocks noGrp="1"/>
          </p:cNvSpPr>
          <p:nvPr>
            <p:ph type="title"/>
          </p:nvPr>
        </p:nvSpPr>
        <p:spPr/>
        <p:txBody>
          <a:bodyPr>
            <a:normAutofit fontScale="90000"/>
          </a:bodyPr>
          <a:lstStyle/>
          <a:p>
            <a:r>
              <a:rPr lang="en-PH" dirty="0"/>
              <a:t>How to become a Blaze Member?</a:t>
            </a:r>
          </a:p>
        </p:txBody>
      </p:sp>
      <p:sp>
        <p:nvSpPr>
          <p:cNvPr id="3" name="Content Placeholder 2">
            <a:extLst>
              <a:ext uri="{FF2B5EF4-FFF2-40B4-BE49-F238E27FC236}">
                <a16:creationId xmlns:a16="http://schemas.microsoft.com/office/drawing/2014/main" id="{A33CC28B-AE2D-4CD8-B3B0-00D9A65DA95C}"/>
              </a:ext>
            </a:extLst>
          </p:cNvPr>
          <p:cNvSpPr>
            <a:spLocks noGrp="1"/>
          </p:cNvSpPr>
          <p:nvPr>
            <p:ph idx="1"/>
          </p:nvPr>
        </p:nvSpPr>
        <p:spPr>
          <a:xfrm>
            <a:off x="482535" y="1323749"/>
            <a:ext cx="8212500" cy="3344113"/>
          </a:xfrm>
        </p:spPr>
        <p:txBody>
          <a:bodyPr/>
          <a:lstStyle/>
          <a:p>
            <a:r>
              <a:rPr lang="en-PH" dirty="0"/>
              <a:t>Pay Php1,000 or $20 for lifetime access to our online and offline programs.</a:t>
            </a:r>
          </a:p>
          <a:p>
            <a:r>
              <a:rPr lang="en-PH" dirty="0"/>
              <a:t>1 Clear Valid ID</a:t>
            </a:r>
          </a:p>
          <a:p>
            <a:r>
              <a:rPr lang="en-PH" dirty="0"/>
              <a:t>Selfie while holding your ID</a:t>
            </a:r>
          </a:p>
          <a:p>
            <a:pPr marL="0" indent="0">
              <a:buNone/>
            </a:pPr>
            <a:endParaRPr lang="en-PH" dirty="0"/>
          </a:p>
          <a:p>
            <a:endParaRPr lang="en-PH" dirty="0"/>
          </a:p>
          <a:p>
            <a:endParaRPr lang="en-PH" dirty="0"/>
          </a:p>
        </p:txBody>
      </p:sp>
    </p:spTree>
    <p:extLst>
      <p:ext uri="{BB962C8B-B14F-4D97-AF65-F5344CB8AC3E}">
        <p14:creationId xmlns:p14="http://schemas.microsoft.com/office/powerpoint/2010/main" val="42212732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D4854-7EAE-4F23-B58C-4D7E18AB3A67}"/>
              </a:ext>
            </a:extLst>
          </p:cNvPr>
          <p:cNvSpPr>
            <a:spLocks noGrp="1"/>
          </p:cNvSpPr>
          <p:nvPr>
            <p:ph type="title"/>
          </p:nvPr>
        </p:nvSpPr>
        <p:spPr/>
        <p:txBody>
          <a:bodyPr/>
          <a:lstStyle/>
          <a:p>
            <a:r>
              <a:rPr lang="en-PH" dirty="0"/>
              <a:t>Complete your Membership!</a:t>
            </a:r>
          </a:p>
        </p:txBody>
      </p:sp>
      <p:sp>
        <p:nvSpPr>
          <p:cNvPr id="3" name="Content Placeholder 2">
            <a:extLst>
              <a:ext uri="{FF2B5EF4-FFF2-40B4-BE49-F238E27FC236}">
                <a16:creationId xmlns:a16="http://schemas.microsoft.com/office/drawing/2014/main" id="{C4D9D2EF-7FA0-4DD9-87F1-5AF21F307126}"/>
              </a:ext>
            </a:extLst>
          </p:cNvPr>
          <p:cNvSpPr>
            <a:spLocks noGrp="1"/>
          </p:cNvSpPr>
          <p:nvPr>
            <p:ph idx="1"/>
          </p:nvPr>
        </p:nvSpPr>
        <p:spPr/>
        <p:txBody>
          <a:bodyPr/>
          <a:lstStyle/>
          <a:p>
            <a:r>
              <a:rPr lang="en-PH" dirty="0"/>
              <a:t>Step 1 – Need to contact our support Team on this link: https://www.facebook.com/BLAZE-Academe-Support-101728752236210</a:t>
            </a:r>
          </a:p>
        </p:txBody>
      </p:sp>
    </p:spTree>
    <p:extLst>
      <p:ext uri="{BB962C8B-B14F-4D97-AF65-F5344CB8AC3E}">
        <p14:creationId xmlns:p14="http://schemas.microsoft.com/office/powerpoint/2010/main" val="22233129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5C168-344C-46E4-9041-43D7F3D37199}"/>
              </a:ext>
            </a:extLst>
          </p:cNvPr>
          <p:cNvSpPr>
            <a:spLocks noGrp="1"/>
          </p:cNvSpPr>
          <p:nvPr>
            <p:ph type="title"/>
          </p:nvPr>
        </p:nvSpPr>
        <p:spPr/>
        <p:txBody>
          <a:bodyPr/>
          <a:lstStyle/>
          <a:p>
            <a:endParaRPr lang="en-PH"/>
          </a:p>
        </p:txBody>
      </p:sp>
      <p:sp>
        <p:nvSpPr>
          <p:cNvPr id="3" name="Content Placeholder 2">
            <a:extLst>
              <a:ext uri="{FF2B5EF4-FFF2-40B4-BE49-F238E27FC236}">
                <a16:creationId xmlns:a16="http://schemas.microsoft.com/office/drawing/2014/main" id="{A3E9205D-6FFE-4313-9816-E3733732A0D6}"/>
              </a:ext>
            </a:extLst>
          </p:cNvPr>
          <p:cNvSpPr>
            <a:spLocks noGrp="1"/>
          </p:cNvSpPr>
          <p:nvPr>
            <p:ph idx="1"/>
          </p:nvPr>
        </p:nvSpPr>
        <p:spPr/>
        <p:txBody>
          <a:bodyPr>
            <a:normAutofit fontScale="85000" lnSpcReduction="20000"/>
          </a:bodyPr>
          <a:lstStyle/>
          <a:p>
            <a:r>
              <a:rPr lang="en-PH" dirty="0"/>
              <a:t>Step 2 – Ask the Support Agent where you can pay for the membership fee</a:t>
            </a:r>
          </a:p>
          <a:p>
            <a:r>
              <a:rPr lang="en-PH" dirty="0"/>
              <a:t>Step 3 – Send proof of payment receipt/invoice to our Academe Page</a:t>
            </a:r>
          </a:p>
          <a:p>
            <a:r>
              <a:rPr lang="en-PH" dirty="0"/>
              <a:t>Step 4 – Send your clear valid ID/Student ID to our Support Academe Page</a:t>
            </a:r>
          </a:p>
          <a:p>
            <a:r>
              <a:rPr lang="en-PH" dirty="0"/>
              <a:t>Step 5 – Send your clear selfie while holding your valid ID</a:t>
            </a:r>
          </a:p>
          <a:p>
            <a:r>
              <a:rPr lang="en-PH" dirty="0"/>
              <a:t>Step 6 – Once done, wait for the qualification confirmation.</a:t>
            </a:r>
          </a:p>
        </p:txBody>
      </p:sp>
    </p:spTree>
    <p:extLst>
      <p:ext uri="{BB962C8B-B14F-4D97-AF65-F5344CB8AC3E}">
        <p14:creationId xmlns:p14="http://schemas.microsoft.com/office/powerpoint/2010/main" val="21138371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4346B-4309-4856-9B85-FA91B185E547}"/>
              </a:ext>
            </a:extLst>
          </p:cNvPr>
          <p:cNvSpPr>
            <a:spLocks noGrp="1"/>
          </p:cNvSpPr>
          <p:nvPr>
            <p:ph type="title"/>
          </p:nvPr>
        </p:nvSpPr>
        <p:spPr/>
        <p:txBody>
          <a:bodyPr/>
          <a:lstStyle/>
          <a:p>
            <a:r>
              <a:rPr lang="en-PH" dirty="0"/>
              <a:t>What’s in it for you?</a:t>
            </a:r>
          </a:p>
        </p:txBody>
      </p:sp>
      <p:sp>
        <p:nvSpPr>
          <p:cNvPr id="3" name="Content Placeholder 2">
            <a:extLst>
              <a:ext uri="{FF2B5EF4-FFF2-40B4-BE49-F238E27FC236}">
                <a16:creationId xmlns:a16="http://schemas.microsoft.com/office/drawing/2014/main" id="{4465417B-0975-4081-8950-9C6122E09247}"/>
              </a:ext>
            </a:extLst>
          </p:cNvPr>
          <p:cNvSpPr>
            <a:spLocks noGrp="1"/>
          </p:cNvSpPr>
          <p:nvPr>
            <p:ph idx="1"/>
          </p:nvPr>
        </p:nvSpPr>
        <p:spPr/>
        <p:txBody>
          <a:bodyPr>
            <a:normAutofit fontScale="55000" lnSpcReduction="20000"/>
          </a:bodyPr>
          <a:lstStyle/>
          <a:p>
            <a:r>
              <a:rPr lang="en-PH" dirty="0"/>
              <a:t>Discounts on our Crypto Educational Session Modules</a:t>
            </a:r>
          </a:p>
          <a:p>
            <a:r>
              <a:rPr lang="en-PH" dirty="0"/>
              <a:t>1 </a:t>
            </a:r>
            <a:r>
              <a:rPr lang="en-PH" dirty="0" err="1"/>
              <a:t>Affordavouch</a:t>
            </a:r>
            <a:r>
              <a:rPr lang="en-PH" dirty="0"/>
              <a:t> worth Php499.00 valid for 1 year</a:t>
            </a:r>
          </a:p>
          <a:p>
            <a:r>
              <a:rPr lang="en-PH" dirty="0"/>
              <a:t>1 BLAZE Dry fit T-Shirt (Any sizes)</a:t>
            </a:r>
          </a:p>
          <a:p>
            <a:r>
              <a:rPr lang="en-PH" dirty="0"/>
              <a:t>1 Physical ID for BLAZE</a:t>
            </a:r>
          </a:p>
          <a:p>
            <a:r>
              <a:rPr lang="en-PH" dirty="0"/>
              <a:t>Basic Crypto Education (Scheduled)</a:t>
            </a:r>
          </a:p>
          <a:p>
            <a:r>
              <a:rPr lang="en-PH" dirty="0"/>
              <a:t>Entrepreneurship Education (Scheduled)</a:t>
            </a:r>
          </a:p>
          <a:p>
            <a:r>
              <a:rPr lang="en-PH" dirty="0"/>
              <a:t>Life Coaching (Scheduled)</a:t>
            </a:r>
          </a:p>
          <a:p>
            <a:r>
              <a:rPr lang="en-PH" dirty="0"/>
              <a:t>Health and Wellness Education (Scheduled)</a:t>
            </a:r>
          </a:p>
          <a:p>
            <a:r>
              <a:rPr lang="en-PH" dirty="0"/>
              <a:t>Discounts on Basic Law Education (Scheduled)</a:t>
            </a:r>
          </a:p>
          <a:p>
            <a:r>
              <a:rPr lang="en-PH" dirty="0"/>
              <a:t>Discounts on BLAZE Shop</a:t>
            </a:r>
          </a:p>
          <a:p>
            <a:r>
              <a:rPr lang="en-PH" dirty="0"/>
              <a:t>Free Access to our Facebook Group Page</a:t>
            </a:r>
          </a:p>
          <a:p>
            <a:r>
              <a:rPr lang="en-PH" dirty="0"/>
              <a:t>Free Access to our Discord and Telegram Group</a:t>
            </a:r>
          </a:p>
          <a:p>
            <a:r>
              <a:rPr lang="en-PH" dirty="0"/>
              <a:t>Discounts on BLAZE Academe Merchandise</a:t>
            </a:r>
          </a:p>
        </p:txBody>
      </p:sp>
    </p:spTree>
    <p:extLst>
      <p:ext uri="{BB962C8B-B14F-4D97-AF65-F5344CB8AC3E}">
        <p14:creationId xmlns:p14="http://schemas.microsoft.com/office/powerpoint/2010/main" val="9151013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C00CE-B667-4864-A67E-120476CE4FB3}"/>
              </a:ext>
            </a:extLst>
          </p:cNvPr>
          <p:cNvSpPr>
            <a:spLocks noGrp="1"/>
          </p:cNvSpPr>
          <p:nvPr>
            <p:ph type="title"/>
          </p:nvPr>
        </p:nvSpPr>
        <p:spPr/>
        <p:txBody>
          <a:bodyPr/>
          <a:lstStyle/>
          <a:p>
            <a:r>
              <a:rPr lang="en-PH" dirty="0"/>
              <a:t>Mentorship</a:t>
            </a:r>
          </a:p>
        </p:txBody>
      </p:sp>
      <p:sp>
        <p:nvSpPr>
          <p:cNvPr id="3" name="Content Placeholder 2">
            <a:extLst>
              <a:ext uri="{FF2B5EF4-FFF2-40B4-BE49-F238E27FC236}">
                <a16:creationId xmlns:a16="http://schemas.microsoft.com/office/drawing/2014/main" id="{7EAE9C79-5457-47EE-91DF-3D04D83F5AF4}"/>
              </a:ext>
            </a:extLst>
          </p:cNvPr>
          <p:cNvSpPr>
            <a:spLocks noGrp="1"/>
          </p:cNvSpPr>
          <p:nvPr>
            <p:ph idx="1"/>
          </p:nvPr>
        </p:nvSpPr>
        <p:spPr>
          <a:xfrm>
            <a:off x="482535" y="1350110"/>
            <a:ext cx="4089465" cy="3165047"/>
          </a:xfrm>
        </p:spPr>
        <p:txBody>
          <a:bodyPr>
            <a:normAutofit/>
          </a:bodyPr>
          <a:lstStyle/>
          <a:p>
            <a:r>
              <a:rPr lang="en-PH" sz="2000" dirty="0"/>
              <a:t>The Josh Mentorship Program</a:t>
            </a:r>
          </a:p>
        </p:txBody>
      </p:sp>
      <p:pic>
        <p:nvPicPr>
          <p:cNvPr id="5122" name="Picture 2" descr="No description available.">
            <a:extLst>
              <a:ext uri="{FF2B5EF4-FFF2-40B4-BE49-F238E27FC236}">
                <a16:creationId xmlns:a16="http://schemas.microsoft.com/office/drawing/2014/main" id="{8F9556BE-BBC0-4EB7-BDE2-53D6CF34746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2820" y="1224349"/>
            <a:ext cx="3640685" cy="3640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54244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9A6D1-D2B9-4202-9826-5F9AAE64238B}"/>
              </a:ext>
            </a:extLst>
          </p:cNvPr>
          <p:cNvSpPr>
            <a:spLocks noGrp="1"/>
          </p:cNvSpPr>
          <p:nvPr>
            <p:ph type="title"/>
          </p:nvPr>
        </p:nvSpPr>
        <p:spPr/>
        <p:txBody>
          <a:bodyPr/>
          <a:lstStyle/>
          <a:p>
            <a:r>
              <a:rPr lang="en-PH" dirty="0"/>
              <a:t>Coaching Sessions</a:t>
            </a:r>
          </a:p>
        </p:txBody>
      </p:sp>
      <p:sp>
        <p:nvSpPr>
          <p:cNvPr id="3" name="Content Placeholder 2">
            <a:extLst>
              <a:ext uri="{FF2B5EF4-FFF2-40B4-BE49-F238E27FC236}">
                <a16:creationId xmlns:a16="http://schemas.microsoft.com/office/drawing/2014/main" id="{3F493142-08FB-47B5-8C33-968F633C2574}"/>
              </a:ext>
            </a:extLst>
          </p:cNvPr>
          <p:cNvSpPr>
            <a:spLocks noGrp="1"/>
          </p:cNvSpPr>
          <p:nvPr>
            <p:ph idx="1"/>
          </p:nvPr>
        </p:nvSpPr>
        <p:spPr>
          <a:xfrm>
            <a:off x="482536" y="1197405"/>
            <a:ext cx="6421041" cy="3344113"/>
          </a:xfrm>
        </p:spPr>
        <p:txBody>
          <a:bodyPr/>
          <a:lstStyle/>
          <a:p>
            <a:r>
              <a:rPr lang="en-PH" dirty="0"/>
              <a:t>Better U Coaching Community</a:t>
            </a:r>
          </a:p>
        </p:txBody>
      </p:sp>
      <p:pic>
        <p:nvPicPr>
          <p:cNvPr id="6146" name="Picture 2">
            <a:extLst>
              <a:ext uri="{FF2B5EF4-FFF2-40B4-BE49-F238E27FC236}">
                <a16:creationId xmlns:a16="http://schemas.microsoft.com/office/drawing/2014/main" id="{263A2AD8-F31D-4E44-A8E5-B4BFDC56A0F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0757" y="1960930"/>
            <a:ext cx="5182820" cy="2915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09666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4446A-13A1-43BD-8451-0ED83CA49495}"/>
              </a:ext>
            </a:extLst>
          </p:cNvPr>
          <p:cNvSpPr>
            <a:spLocks noGrp="1"/>
          </p:cNvSpPr>
          <p:nvPr>
            <p:ph type="title"/>
          </p:nvPr>
        </p:nvSpPr>
        <p:spPr/>
        <p:txBody>
          <a:bodyPr/>
          <a:lstStyle/>
          <a:p>
            <a:r>
              <a:rPr lang="en-PH" dirty="0" err="1"/>
              <a:t>Affordavouch</a:t>
            </a:r>
            <a:endParaRPr lang="en-PH" dirty="0"/>
          </a:p>
        </p:txBody>
      </p:sp>
      <p:pic>
        <p:nvPicPr>
          <p:cNvPr id="2050" name="Picture 2" descr="No description available.">
            <a:extLst>
              <a:ext uri="{FF2B5EF4-FFF2-40B4-BE49-F238E27FC236}">
                <a16:creationId xmlns:a16="http://schemas.microsoft.com/office/drawing/2014/main" id="{3375C612-F5C1-402C-8A2B-66489BF56E4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82537" y="1828296"/>
            <a:ext cx="5311104" cy="286508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68A035A-54D1-46BC-ACEB-C3756454ACF2}"/>
              </a:ext>
            </a:extLst>
          </p:cNvPr>
          <p:cNvSpPr txBox="1"/>
          <p:nvPr/>
        </p:nvSpPr>
        <p:spPr>
          <a:xfrm>
            <a:off x="482536" y="1341656"/>
            <a:ext cx="4700284" cy="369332"/>
          </a:xfrm>
          <a:prstGeom prst="rect">
            <a:avLst/>
          </a:prstGeom>
          <a:noFill/>
        </p:spPr>
        <p:txBody>
          <a:bodyPr wrap="square" rtlCol="0">
            <a:spAutoFit/>
          </a:bodyPr>
          <a:lstStyle/>
          <a:p>
            <a:r>
              <a:rPr lang="en-PH" dirty="0">
                <a:solidFill>
                  <a:schemeClr val="bg1"/>
                </a:solidFill>
              </a:rPr>
              <a:t>https://vouchph.wixsite.com/flashsale</a:t>
            </a:r>
          </a:p>
        </p:txBody>
      </p:sp>
    </p:spTree>
    <p:extLst>
      <p:ext uri="{BB962C8B-B14F-4D97-AF65-F5344CB8AC3E}">
        <p14:creationId xmlns:p14="http://schemas.microsoft.com/office/powerpoint/2010/main" val="29975591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501DD-D146-4658-B03A-D47D25E6A857}"/>
              </a:ext>
            </a:extLst>
          </p:cNvPr>
          <p:cNvSpPr>
            <a:spLocks noGrp="1"/>
          </p:cNvSpPr>
          <p:nvPr>
            <p:ph type="title"/>
          </p:nvPr>
        </p:nvSpPr>
        <p:spPr/>
        <p:txBody>
          <a:bodyPr/>
          <a:lstStyle/>
          <a:p>
            <a:r>
              <a:rPr lang="en-PH" dirty="0"/>
              <a:t>BLAZE Cares</a:t>
            </a:r>
          </a:p>
        </p:txBody>
      </p:sp>
      <p:sp>
        <p:nvSpPr>
          <p:cNvPr id="3" name="Content Placeholder 2">
            <a:extLst>
              <a:ext uri="{FF2B5EF4-FFF2-40B4-BE49-F238E27FC236}">
                <a16:creationId xmlns:a16="http://schemas.microsoft.com/office/drawing/2014/main" id="{9D48A3E8-CA0A-4C74-B5EF-9302606E4D9E}"/>
              </a:ext>
            </a:extLst>
          </p:cNvPr>
          <p:cNvSpPr>
            <a:spLocks noGrp="1"/>
          </p:cNvSpPr>
          <p:nvPr>
            <p:ph idx="1"/>
          </p:nvPr>
        </p:nvSpPr>
        <p:spPr>
          <a:xfrm>
            <a:off x="482536" y="1323749"/>
            <a:ext cx="5769220" cy="3358927"/>
          </a:xfrm>
        </p:spPr>
        <p:txBody>
          <a:bodyPr>
            <a:normAutofit fontScale="77500" lnSpcReduction="20000"/>
          </a:bodyPr>
          <a:lstStyle/>
          <a:p>
            <a:r>
              <a:rPr lang="en-PH" dirty="0"/>
              <a:t>1% of Php1,000 or $20 membership fee will be donated to our non-profit organization and charity foundation to help people in need.</a:t>
            </a:r>
          </a:p>
          <a:p>
            <a:endParaRPr lang="en-PH" dirty="0"/>
          </a:p>
          <a:p>
            <a:r>
              <a:rPr lang="en-PH" dirty="0"/>
              <a:t>You may also send your donations on our Facebook Page: </a:t>
            </a:r>
            <a:r>
              <a:rPr lang="en-PH" b="0" i="0" dirty="0">
                <a:effectLst/>
                <a:latin typeface="inherit"/>
                <a:hlinkClick r:id="rId2">
                  <a:extLst>
                    <a:ext uri="{A12FA001-AC4F-418D-AE19-62706E023703}">
                      <ahyp:hlinkClr xmlns:ahyp="http://schemas.microsoft.com/office/drawing/2018/hyperlinkcolor" val="tx"/>
                    </a:ext>
                  </a:extLst>
                </a:hlinkClick>
              </a:rPr>
              <a:t>https://www.facebook.com/BLAZE-Cares-102493225491907/</a:t>
            </a:r>
            <a:r>
              <a:rPr lang="en-PH" b="0" i="0" dirty="0">
                <a:effectLst/>
                <a:latin typeface="Segoe UI Historic" panose="020B0502040204020203" pitchFamily="34" charset="0"/>
              </a:rPr>
              <a:t>. </a:t>
            </a:r>
          </a:p>
          <a:p>
            <a:endParaRPr lang="en-PH" dirty="0">
              <a:latin typeface="Segoe UI Historic" panose="020B0502040204020203" pitchFamily="34" charset="0"/>
            </a:endParaRPr>
          </a:p>
          <a:p>
            <a:r>
              <a:rPr lang="en-PH" b="0" i="0" dirty="0">
                <a:effectLst/>
                <a:latin typeface="Segoe UI Historic" panose="020B0502040204020203" pitchFamily="34" charset="0"/>
              </a:rPr>
              <a:t>Other % will be used to develop our community and expand future benefits.</a:t>
            </a:r>
          </a:p>
        </p:txBody>
      </p:sp>
      <p:pic>
        <p:nvPicPr>
          <p:cNvPr id="3074" name="Picture 2" descr="May be an image of text that says '7 Cares BLAZE CARES Anon-profit organization'">
            <a:extLst>
              <a:ext uri="{FF2B5EF4-FFF2-40B4-BE49-F238E27FC236}">
                <a16:creationId xmlns:a16="http://schemas.microsoft.com/office/drawing/2014/main" id="{8A869A4B-C77F-432D-9307-D6044C0C120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225" r="24672" b="2717"/>
          <a:stretch/>
        </p:blipFill>
        <p:spPr bwMode="auto">
          <a:xfrm>
            <a:off x="6296393" y="1323749"/>
            <a:ext cx="2467355" cy="3206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32485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37D24-8A57-4529-8920-E0C9F4175908}"/>
              </a:ext>
            </a:extLst>
          </p:cNvPr>
          <p:cNvSpPr>
            <a:spLocks noGrp="1"/>
          </p:cNvSpPr>
          <p:nvPr>
            <p:ph type="title"/>
          </p:nvPr>
        </p:nvSpPr>
        <p:spPr/>
        <p:txBody>
          <a:bodyPr/>
          <a:lstStyle/>
          <a:p>
            <a:r>
              <a:rPr lang="en-PH" dirty="0"/>
              <a:t>RoadMap</a:t>
            </a:r>
          </a:p>
        </p:txBody>
      </p:sp>
      <p:sp>
        <p:nvSpPr>
          <p:cNvPr id="3" name="Content Placeholder 2">
            <a:extLst>
              <a:ext uri="{FF2B5EF4-FFF2-40B4-BE49-F238E27FC236}">
                <a16:creationId xmlns:a16="http://schemas.microsoft.com/office/drawing/2014/main" id="{26374885-E3C4-42FB-87CE-49438AE926B6}"/>
              </a:ext>
            </a:extLst>
          </p:cNvPr>
          <p:cNvSpPr>
            <a:spLocks noGrp="1"/>
          </p:cNvSpPr>
          <p:nvPr>
            <p:ph idx="1"/>
          </p:nvPr>
        </p:nvSpPr>
        <p:spPr/>
        <p:txBody>
          <a:bodyPr>
            <a:normAutofit fontScale="62500" lnSpcReduction="20000"/>
          </a:bodyPr>
          <a:lstStyle/>
          <a:p>
            <a:r>
              <a:rPr lang="en-PH" b="0" i="0" dirty="0">
                <a:effectLst/>
              </a:rPr>
              <a:t>Q4: 2019 - BLAZE Cares Founded </a:t>
            </a:r>
          </a:p>
          <a:p>
            <a:r>
              <a:rPr lang="en-PH" b="0" i="0" dirty="0">
                <a:effectLst/>
              </a:rPr>
              <a:t>Q2: 2020 - 10 members </a:t>
            </a:r>
          </a:p>
          <a:p>
            <a:r>
              <a:rPr lang="en-PH" b="0" i="0" dirty="0">
                <a:effectLst/>
              </a:rPr>
              <a:t>Q3: 2020 - Charity Distribution </a:t>
            </a:r>
          </a:p>
          <a:p>
            <a:r>
              <a:rPr lang="en-PH" b="0" i="0" dirty="0">
                <a:effectLst/>
              </a:rPr>
              <a:t>Q4: 2020 - 50 members </a:t>
            </a:r>
          </a:p>
          <a:p>
            <a:r>
              <a:rPr lang="en-PH" b="0" i="0" dirty="0">
                <a:effectLst/>
              </a:rPr>
              <a:t>Q1: 2021 - Charity Distribution </a:t>
            </a:r>
          </a:p>
          <a:p>
            <a:r>
              <a:rPr lang="en-PH" b="0" i="0" dirty="0">
                <a:effectLst/>
              </a:rPr>
              <a:t>Q2: 2021 - Start of Membership Fees </a:t>
            </a:r>
          </a:p>
          <a:p>
            <a:r>
              <a:rPr lang="en-PH" b="0" i="0" dirty="0">
                <a:effectLst/>
              </a:rPr>
              <a:t>Q3: 2021 - 100 members </a:t>
            </a:r>
          </a:p>
          <a:p>
            <a:r>
              <a:rPr lang="en-PH" b="0" i="0" dirty="0">
                <a:effectLst/>
              </a:rPr>
              <a:t>Q4: 2021 - Charity Distribution </a:t>
            </a:r>
          </a:p>
          <a:p>
            <a:r>
              <a:rPr lang="en-PH" b="0" i="0" dirty="0">
                <a:effectLst/>
              </a:rPr>
              <a:t>Q1 : 2022 - 500 members </a:t>
            </a:r>
          </a:p>
          <a:p>
            <a:r>
              <a:rPr lang="en-PH" b="0" i="0" dirty="0">
                <a:effectLst/>
              </a:rPr>
              <a:t>Q2: 2022 - Virtual ID membership app </a:t>
            </a:r>
          </a:p>
          <a:p>
            <a:r>
              <a:rPr lang="en-PH" b="0" i="0" dirty="0">
                <a:effectLst/>
              </a:rPr>
              <a:t>Q3: 2022 - 2,000 members </a:t>
            </a:r>
          </a:p>
          <a:p>
            <a:r>
              <a:rPr lang="en-PH" b="0" i="0" dirty="0">
                <a:effectLst/>
              </a:rPr>
              <a:t>Q4: 2022 - Charity Distribution</a:t>
            </a:r>
            <a:endParaRPr lang="en-PH" dirty="0"/>
          </a:p>
        </p:txBody>
      </p:sp>
    </p:spTree>
    <p:extLst>
      <p:ext uri="{BB962C8B-B14F-4D97-AF65-F5344CB8AC3E}">
        <p14:creationId xmlns:p14="http://schemas.microsoft.com/office/powerpoint/2010/main" val="13052546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1B9BC-D0C2-47F1-93F6-DE8A12A5F4B1}"/>
              </a:ext>
            </a:extLst>
          </p:cNvPr>
          <p:cNvSpPr>
            <a:spLocks noGrp="1"/>
          </p:cNvSpPr>
          <p:nvPr>
            <p:ph type="title"/>
          </p:nvPr>
        </p:nvSpPr>
        <p:spPr/>
        <p:txBody>
          <a:bodyPr/>
          <a:lstStyle/>
          <a:p>
            <a:r>
              <a:rPr lang="en-PH" dirty="0"/>
              <a:t>NFT (Non-Fungible Token)  </a:t>
            </a:r>
          </a:p>
        </p:txBody>
      </p:sp>
      <p:sp>
        <p:nvSpPr>
          <p:cNvPr id="3" name="Content Placeholder 2">
            <a:extLst>
              <a:ext uri="{FF2B5EF4-FFF2-40B4-BE49-F238E27FC236}">
                <a16:creationId xmlns:a16="http://schemas.microsoft.com/office/drawing/2014/main" id="{D3FF3AD7-9068-4470-ACB9-778264768952}"/>
              </a:ext>
            </a:extLst>
          </p:cNvPr>
          <p:cNvSpPr>
            <a:spLocks noGrp="1"/>
          </p:cNvSpPr>
          <p:nvPr>
            <p:ph idx="1"/>
          </p:nvPr>
        </p:nvSpPr>
        <p:spPr>
          <a:xfrm>
            <a:off x="482535" y="1323749"/>
            <a:ext cx="8365205" cy="3344113"/>
          </a:xfrm>
        </p:spPr>
        <p:txBody>
          <a:bodyPr>
            <a:normAutofit/>
          </a:bodyPr>
          <a:lstStyle/>
          <a:p>
            <a:r>
              <a:rPr lang="en-US" sz="1600" b="0" i="0" dirty="0">
                <a:effectLst/>
              </a:rPr>
              <a:t>A non-fungible token is a non-interchangeable unit of data stored on a blockchain, a form of digital ledger. Types of NFT data units may be associated with digital files such as photos, videos, and audio. Because each token is uniquely identifiable, NFTs differ from blockchain cryptocurrencies, such as Bitcoin.</a:t>
            </a:r>
            <a:endParaRPr lang="en-PH" sz="1600" dirty="0"/>
          </a:p>
        </p:txBody>
      </p:sp>
      <p:pic>
        <p:nvPicPr>
          <p:cNvPr id="4100" name="Picture 4" descr="No description available.">
            <a:extLst>
              <a:ext uri="{FF2B5EF4-FFF2-40B4-BE49-F238E27FC236}">
                <a16:creationId xmlns:a16="http://schemas.microsoft.com/office/drawing/2014/main" id="{5902B874-251A-4148-A502-C9AC2DEBFD2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3667" y="2859637"/>
            <a:ext cx="1808225" cy="180822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No description available.">
            <a:extLst>
              <a:ext uri="{FF2B5EF4-FFF2-40B4-BE49-F238E27FC236}">
                <a16:creationId xmlns:a16="http://schemas.microsoft.com/office/drawing/2014/main" id="{38A7C06D-E3F9-41B7-BBC2-8B55FEA618C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09503" y="2850216"/>
            <a:ext cx="1832460" cy="183246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No description available.">
            <a:extLst>
              <a:ext uri="{FF2B5EF4-FFF2-40B4-BE49-F238E27FC236}">
                <a16:creationId xmlns:a16="http://schemas.microsoft.com/office/drawing/2014/main" id="{BEF0DFD8-F454-47CA-A73E-031080B8E73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96354" y="2835402"/>
            <a:ext cx="1832460" cy="1832460"/>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No description available.">
            <a:extLst>
              <a:ext uri="{FF2B5EF4-FFF2-40B4-BE49-F238E27FC236}">
                <a16:creationId xmlns:a16="http://schemas.microsoft.com/office/drawing/2014/main" id="{72030C04-AF53-402B-AD23-CDF1EF5B630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96425" y="2835402"/>
            <a:ext cx="1832460" cy="1832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34991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830</Words>
  <Application>Microsoft Office PowerPoint</Application>
  <PresentationFormat>On-screen Show (16:9)</PresentationFormat>
  <Paragraphs>136</Paragraphs>
  <Slides>26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Bahnschrift Condensed</vt:lpstr>
      <vt:lpstr>Calibri</vt:lpstr>
      <vt:lpstr>inherit</vt:lpstr>
      <vt:lpstr>Montserrat</vt:lpstr>
      <vt:lpstr>Segoe UI Historic</vt:lpstr>
      <vt:lpstr>Office Theme</vt:lpstr>
      <vt:lpstr>BLAZE ACADEME</vt:lpstr>
      <vt:lpstr>Problem</vt:lpstr>
      <vt:lpstr>Solution</vt:lpstr>
      <vt:lpstr>What is BLAZE?</vt:lpstr>
      <vt:lpstr>WHO IS BLAZE ACADEME?</vt:lpstr>
      <vt:lpstr>WHO IS BLAZE ACADEME?</vt:lpstr>
      <vt:lpstr>MISSION</vt:lpstr>
      <vt:lpstr>VISION</vt:lpstr>
      <vt:lpstr>CORE VALUES</vt:lpstr>
      <vt:lpstr>Executive Team</vt:lpstr>
      <vt:lpstr>Executive Team</vt:lpstr>
      <vt:lpstr>Packages</vt:lpstr>
      <vt:lpstr>Packages</vt:lpstr>
      <vt:lpstr>Packages</vt:lpstr>
      <vt:lpstr>Packages</vt:lpstr>
      <vt:lpstr>Payment Methods</vt:lpstr>
      <vt:lpstr>How to become a Blaze Member?</vt:lpstr>
      <vt:lpstr>Complete your Membership!</vt:lpstr>
      <vt:lpstr>PowerPoint Presentation</vt:lpstr>
      <vt:lpstr>What’s in it for you?</vt:lpstr>
      <vt:lpstr>Mentorship</vt:lpstr>
      <vt:lpstr>Coaching Sessions</vt:lpstr>
      <vt:lpstr>Affordavouch</vt:lpstr>
      <vt:lpstr>BLAZE Cares</vt:lpstr>
      <vt:lpstr>RoadMap</vt:lpstr>
      <vt:lpstr>NFT (Non-Fungible Token)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2017-08-01T15:40:51Z</dcterms:created>
  <dcterms:modified xsi:type="dcterms:W3CDTF">2022-01-24T12:14:25Z</dcterms:modified>
</cp:coreProperties>
</file>